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96"/>
  </p:notesMasterIdLst>
  <p:sldIdLst>
    <p:sldId id="264" r:id="rId2"/>
    <p:sldId id="289" r:id="rId3"/>
    <p:sldId id="477" r:id="rId4"/>
    <p:sldId id="363" r:id="rId5"/>
    <p:sldId id="445" r:id="rId6"/>
    <p:sldId id="446" r:id="rId7"/>
    <p:sldId id="365" r:id="rId8"/>
    <p:sldId id="364" r:id="rId9"/>
    <p:sldId id="366" r:id="rId10"/>
    <p:sldId id="369" r:id="rId11"/>
    <p:sldId id="367" r:id="rId12"/>
    <p:sldId id="368" r:id="rId13"/>
    <p:sldId id="478" r:id="rId14"/>
    <p:sldId id="306" r:id="rId15"/>
    <p:sldId id="314" r:id="rId16"/>
    <p:sldId id="279" r:id="rId17"/>
    <p:sldId id="294" r:id="rId18"/>
    <p:sldId id="282" r:id="rId19"/>
    <p:sldId id="295" r:id="rId20"/>
    <p:sldId id="283" r:id="rId21"/>
    <p:sldId id="292" r:id="rId22"/>
    <p:sldId id="293" r:id="rId23"/>
    <p:sldId id="479" r:id="rId24"/>
    <p:sldId id="347" r:id="rId25"/>
    <p:sldId id="383" r:id="rId26"/>
    <p:sldId id="384" r:id="rId27"/>
    <p:sldId id="361" r:id="rId28"/>
    <p:sldId id="362" r:id="rId29"/>
    <p:sldId id="348" r:id="rId30"/>
    <p:sldId id="382" r:id="rId31"/>
    <p:sldId id="389" r:id="rId32"/>
    <p:sldId id="385" r:id="rId33"/>
    <p:sldId id="390" r:id="rId34"/>
    <p:sldId id="398" r:id="rId35"/>
    <p:sldId id="391" r:id="rId36"/>
    <p:sldId id="392" r:id="rId37"/>
    <p:sldId id="394" r:id="rId38"/>
    <p:sldId id="265" r:id="rId39"/>
    <p:sldId id="267" r:id="rId40"/>
    <p:sldId id="268" r:id="rId41"/>
    <p:sldId id="388" r:id="rId42"/>
    <p:sldId id="270" r:id="rId43"/>
    <p:sldId id="451" r:id="rId44"/>
    <p:sldId id="271" r:id="rId45"/>
    <p:sldId id="272" r:id="rId46"/>
    <p:sldId id="277" r:id="rId47"/>
    <p:sldId id="399" r:id="rId48"/>
    <p:sldId id="480" r:id="rId49"/>
    <p:sldId id="452" r:id="rId50"/>
    <p:sldId id="448" r:id="rId51"/>
    <p:sldId id="449" r:id="rId52"/>
    <p:sldId id="450" r:id="rId53"/>
    <p:sldId id="453" r:id="rId54"/>
    <p:sldId id="503" r:id="rId55"/>
    <p:sldId id="455" r:id="rId56"/>
    <p:sldId id="456" r:id="rId57"/>
    <p:sldId id="457" r:id="rId58"/>
    <p:sldId id="458" r:id="rId59"/>
    <p:sldId id="459" r:id="rId60"/>
    <p:sldId id="481" r:id="rId61"/>
    <p:sldId id="482" r:id="rId62"/>
    <p:sldId id="483" r:id="rId63"/>
    <p:sldId id="484"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4" r:id="rId83"/>
    <p:sldId id="505" r:id="rId84"/>
    <p:sldId id="506" r:id="rId85"/>
    <p:sldId id="507" r:id="rId86"/>
    <p:sldId id="508" r:id="rId87"/>
    <p:sldId id="509" r:id="rId88"/>
    <p:sldId id="510" r:id="rId89"/>
    <p:sldId id="511" r:id="rId90"/>
    <p:sldId id="512" r:id="rId91"/>
    <p:sldId id="513" r:id="rId92"/>
    <p:sldId id="514" r:id="rId93"/>
    <p:sldId id="515" r:id="rId94"/>
    <p:sldId id="51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3287"/>
  </p:normalViewPr>
  <p:slideViewPr>
    <p:cSldViewPr snapToGrid="0" snapToObjects="1" showGuides="1">
      <p:cViewPr>
        <p:scale>
          <a:sx n="96" d="100"/>
          <a:sy n="96" d="100"/>
        </p:scale>
        <p:origin x="5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18</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20</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261750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2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39.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24.png"/><Relationship Id="rId6"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26.png"/><Relationship Id="rId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5.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46.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47.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31.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1.png"/><Relationship Id="rId8" Type="http://schemas.openxmlformats.org/officeDocument/2006/relationships/image" Target="../media/image291.png"/><Relationship Id="rId9" Type="http://schemas.openxmlformats.org/officeDocument/2006/relationships/image" Target="../media/image301.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51.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s>
</file>

<file path=ppt/slides/_rels/slide53.xml.rels><?xml version="1.0" encoding="UTF-8" standalone="yes"?>
<Relationships xmlns="http://schemas.openxmlformats.org/package/2006/relationships"><Relationship Id="rId3" Type="http://schemas.openxmlformats.org/officeDocument/2006/relationships/image" Target="../media/image330.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1.png"/><Relationship Id="rId5" Type="http://schemas.openxmlformats.org/officeDocument/2006/relationships/image" Target="../media/image220.png"/><Relationship Id="rId6" Type="http://schemas.openxmlformats.org/officeDocument/2006/relationships/oleObject" Target="../embeddings/oleObject1.bin"/><Relationship Id="rId7" Type="http://schemas.openxmlformats.org/officeDocument/2006/relationships/image" Target="../media/image3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1.png"/><Relationship Id="rId3" Type="http://schemas.openxmlformats.org/officeDocument/2006/relationships/image" Target="../media/image5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0.png"/><Relationship Id="rId3" Type="http://schemas.openxmlformats.org/officeDocument/2006/relationships/image" Target="../media/image4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85.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91.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08.png"/><Relationship Id="rId7" Type="http://schemas.openxmlformats.org/officeDocument/2006/relationships/image" Target="../media/image1180.png"/><Relationship Id="rId8" Type="http://schemas.openxmlformats.org/officeDocument/2006/relationships/image" Target="../media/image1190.png"/></Relationships>
</file>

<file path=ppt/slides/_rels/slide92.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1820490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16</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17</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18</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19</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20</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20193104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and Classification</a:t>
            </a:r>
            <a:endParaRPr lang="en-US" dirty="0"/>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a:t>
            </a:r>
            <a:r>
              <a:rPr lang="en-US" sz="2400" b="1" dirty="0" smtClean="0">
                <a:solidFill>
                  <a:srgbClr val="C00000"/>
                </a:solidFill>
              </a:rPr>
              <a:t>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a:t>
            </a:r>
            <a:r>
              <a:rPr lang="en-US" sz="2400" dirty="0" smtClean="0"/>
              <a:t>labs </a:t>
            </a:r>
            <a:r>
              <a:rPr lang="en-US" sz="2400" dirty="0"/>
              <a:t>are based on </a:t>
            </a:r>
            <a:r>
              <a:rPr lang="en-US" sz="2400" dirty="0" smtClean="0"/>
              <a:t>classification.  </a:t>
            </a:r>
            <a:r>
              <a:rPr lang="en-US" sz="2400" dirty="0"/>
              <a:t>Classification problems are common in </a:t>
            </a:r>
            <a:r>
              <a:rPr lang="en-US" sz="2400" dirty="0" smtClean="0"/>
              <a:t>these domains:</a:t>
            </a:r>
            <a:endParaRPr lang="en-US" sz="2400" dirty="0"/>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11992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Response</a:t>
            </a:r>
            <a:r>
              <a:rPr lang="en-US" dirty="0" smtClean="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xmlns="" val="20000"/>
                    </a:ext>
                  </a:extLst>
                </a:gridCol>
                <a:gridCol w="805837">
                  <a:extLst>
                    <a:ext uri="{9D8B030D-6E8A-4147-A177-3AD203B41FA5}">
                      <a16:colId xmlns:a16="http://schemas.microsoft.com/office/drawing/2014/main" xmlns="" val="20001"/>
                    </a:ext>
                  </a:extLst>
                </a:gridCol>
                <a:gridCol w="1392301">
                  <a:extLst>
                    <a:ext uri="{9D8B030D-6E8A-4147-A177-3AD203B41FA5}">
                      <a16:colId xmlns:a16="http://schemas.microsoft.com/office/drawing/2014/main" xmlns="" val="20002"/>
                    </a:ext>
                  </a:extLst>
                </a:gridCol>
                <a:gridCol w="812800">
                  <a:extLst>
                    <a:ext uri="{9D8B030D-6E8A-4147-A177-3AD203B41FA5}">
                      <a16:colId xmlns:a16="http://schemas.microsoft.com/office/drawing/2014/main" xmlns="" val="20003"/>
                    </a:ext>
                  </a:extLst>
                </a:gridCol>
                <a:gridCol w="709455">
                  <a:extLst>
                    <a:ext uri="{9D8B030D-6E8A-4147-A177-3AD203B41FA5}">
                      <a16:colId xmlns:a16="http://schemas.microsoft.com/office/drawing/2014/main" xmlns="" val="20004"/>
                    </a:ext>
                  </a:extLst>
                </a:gridCol>
                <a:gridCol w="512255">
                  <a:extLst>
                    <a:ext uri="{9D8B030D-6E8A-4147-A177-3AD203B41FA5}">
                      <a16:colId xmlns:a16="http://schemas.microsoft.com/office/drawing/2014/main" xmlns="" val="20005"/>
                    </a:ext>
                  </a:extLst>
                </a:gridCol>
                <a:gridCol w="922846">
                  <a:extLst>
                    <a:ext uri="{9D8B030D-6E8A-4147-A177-3AD203B41FA5}">
                      <a16:colId xmlns:a16="http://schemas.microsoft.com/office/drawing/2014/main" xmlns="" val="20006"/>
                    </a:ext>
                  </a:extLst>
                </a:gridCol>
                <a:gridCol w="841439">
                  <a:extLst>
                    <a:ext uri="{9D8B030D-6E8A-4147-A177-3AD203B41FA5}">
                      <a16:colId xmlns:a16="http://schemas.microsoft.com/office/drawing/2014/main" xmlns="" val="20007"/>
                    </a:ext>
                  </a:extLst>
                </a:gridCol>
                <a:gridCol w="751205">
                  <a:extLst>
                    <a:ext uri="{9D8B030D-6E8A-4147-A177-3AD203B41FA5}">
                      <a16:colId xmlns:a16="http://schemas.microsoft.com/office/drawing/2014/main" xmlns="" val="20008"/>
                    </a:ext>
                  </a:extLst>
                </a:gridCol>
                <a:gridCol w="933768">
                  <a:extLst>
                    <a:ext uri="{9D8B030D-6E8A-4147-A177-3AD203B41FA5}">
                      <a16:colId xmlns:a16="http://schemas.microsoft.com/office/drawing/2014/main" xmlns="" val="20009"/>
                    </a:ext>
                  </a:extLst>
                </a:gridCol>
                <a:gridCol w="695643">
                  <a:extLst>
                    <a:ext uri="{9D8B030D-6E8A-4147-A177-3AD203B41FA5}">
                      <a16:colId xmlns:a16="http://schemas.microsoft.com/office/drawing/2014/main" xmlns="" val="20010"/>
                    </a:ext>
                  </a:extLst>
                </a:gridCol>
                <a:gridCol w="502212">
                  <a:extLst>
                    <a:ext uri="{9D8B030D-6E8A-4147-A177-3AD203B41FA5}">
                      <a16:colId xmlns:a16="http://schemas.microsoft.com/office/drawing/2014/main" xmlns="" val="20011"/>
                    </a:ext>
                  </a:extLst>
                </a:gridCol>
                <a:gridCol w="1088517">
                  <a:extLst>
                    <a:ext uri="{9D8B030D-6E8A-4147-A177-3AD203B41FA5}">
                      <a16:colId xmlns:a16="http://schemas.microsoft.com/office/drawing/2014/main" xmlns="" val="20012"/>
                    </a:ext>
                  </a:extLst>
                </a:gridCol>
                <a:gridCol w="609918">
                  <a:extLst>
                    <a:ext uri="{9D8B030D-6E8A-4147-A177-3AD203B41FA5}">
                      <a16:colId xmlns:a16="http://schemas.microsoft.com/office/drawing/2014/main" xmlns=""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xmlns=""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xmlns=""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404045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0385147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a:t>
                </a:r>
                <a:r>
                  <a:rPr lang="en-US" sz="2400" dirty="0" smtClean="0"/>
                  <a:t>is</a:t>
                </a:r>
                <a:r>
                  <a:rPr lang="en-US" dirty="0"/>
                  <a:t> </a:t>
                </a:r>
                <a:r>
                  <a:rPr lang="en-US" dirty="0" smtClean="0"/>
                  <a:t>distance from ½ to ~1 or ½ to ~0 to ½ is  </a:t>
                </a:r>
                <a14:m>
                  <m:oMath xmlns:m="http://schemas.openxmlformats.org/officeDocument/2006/math">
                    <m:f>
                      <m:fPr>
                        <m:ctrlPr>
                          <a:rPr lang="en-US" i="1">
                            <a:latin typeface="Cambria Math" charset="0"/>
                            <a:ea typeface="Cambria Math" charset="0"/>
                            <a:cs typeface="Cambria Math" charset="0"/>
                          </a:rPr>
                        </m:ctrlPr>
                      </m:fPr>
                      <m:num>
                        <m:r>
                          <a:rPr lang="en-US" b="0" i="1" smtClean="0">
                            <a:latin typeface="Cambria Math" charset="0"/>
                            <a:ea typeface="Cambria Math" charset="0"/>
                            <a:cs typeface="Cambria Math" charset="0"/>
                          </a:rPr>
                          <m:t>2</m:t>
                        </m:r>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dirty="0" smtClean="0"/>
                  <a:t> </a:t>
                </a:r>
                <a:endParaRPr lang="en-US" sz="2400" dirty="0"/>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53026"/>
                </a:stretch>
              </a:blipFill>
            </p:spPr>
            <p:txBody>
              <a:bodyPr/>
              <a:lstStyle/>
              <a:p>
                <a:r>
                  <a:rPr lang="en-US">
                    <a:noFill/>
                  </a:rPr>
                  <a:t> </a:t>
                </a:r>
              </a:p>
            </p:txBody>
          </p:sp>
        </mc:Fallback>
      </mc:AlternateContent>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Find the coefficients that minimize the loss function</a:t>
            </a:r>
          </a:p>
          <a:p>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ℒ</m:t>
                      </m:r>
                      <m:d>
                        <m:dPr>
                          <m:ctrlPr>
                            <a:rPr lang="en-US" sz="2400" b="0" i="1" smtClean="0">
                              <a:solidFill>
                                <a:schemeClr val="tx1">
                                  <a:lumMod val="75000"/>
                                  <a:lumOff val="25000"/>
                                </a:schemeClr>
                              </a:solidFill>
                              <a:latin typeface="Cambria Math" charset="0"/>
                            </a:rPr>
                          </m:ctrlPr>
                        </m:dPr>
                        <m:e>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0</m:t>
                              </m:r>
                            </m:sub>
                          </m:sSub>
                          <m:r>
                            <a:rPr lang="en-US" sz="2400" b="0" i="1" smtClean="0">
                              <a:solidFill>
                                <a:schemeClr val="tx1">
                                  <a:lumMod val="75000"/>
                                  <a:lumOff val="25000"/>
                                </a:schemeClr>
                              </a:solidFill>
                              <a:latin typeface="Cambria Math" charset="0"/>
                            </a:rPr>
                            <m:t>, </m:t>
                          </m:r>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1</m:t>
                              </m:r>
                            </m:sub>
                          </m:sSub>
                        </m:e>
                      </m:d>
                      <m:r>
                        <a:rPr lang="en-US" sz="2400" b="0" i="1" smtClean="0">
                          <a:solidFill>
                            <a:schemeClr val="tx1">
                              <a:lumMod val="75000"/>
                              <a:lumOff val="25000"/>
                            </a:schemeClr>
                          </a:solidFill>
                          <a:latin typeface="Cambria Math" charset="0"/>
                        </a:rPr>
                        <m:t>=−</m:t>
                      </m:r>
                      <m:nary>
                        <m:naryPr>
                          <m:chr m:val="∑"/>
                          <m:supHide m:val="on"/>
                          <m:ctrlPr>
                            <a:rPr lang="en-US" sz="2400" i="1">
                              <a:solidFill>
                                <a:schemeClr val="tx1">
                                  <a:lumMod val="75000"/>
                                  <a:lumOff val="25000"/>
                                </a:schemeClr>
                              </a:solidFill>
                              <a:latin typeface="Cambria Math" charset="0"/>
                            </a:rPr>
                          </m:ctrlPr>
                        </m:naryPr>
                        <m:sub>
                          <m:r>
                            <a:rPr lang="en-US" sz="2400" i="1">
                              <a:solidFill>
                                <a:schemeClr val="tx1">
                                  <a:lumMod val="75000"/>
                                  <a:lumOff val="25000"/>
                                </a:schemeClr>
                              </a:solidFill>
                              <a:latin typeface="Cambria Math" charset="0"/>
                            </a:rPr>
                            <m:t>𝑖</m:t>
                          </m:r>
                        </m:sub>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func>
                            <m:funcPr>
                              <m:ctrlPr>
                                <a:rPr lang="en-US" sz="2400" i="1">
                                  <a:solidFill>
                                    <a:schemeClr val="tx1">
                                      <a:lumMod val="75000"/>
                                      <a:lumOff val="25000"/>
                                    </a:schemeClr>
                                  </a:solidFill>
                                  <a:latin typeface="Cambria Math" charset="0"/>
                                </a:rPr>
                              </m:ctrlPr>
                            </m:funcPr>
                            <m:fName>
                              <m:r>
                                <m:rPr>
                                  <m:sty m:val="p"/>
                                </m:rPr>
                                <a:rPr lang="en-US" sz="2400">
                                  <a:solidFill>
                                    <a:schemeClr val="tx1">
                                      <a:lumMod val="75000"/>
                                      <a:lumOff val="25000"/>
                                    </a:schemeClr>
                                  </a:solidFill>
                                  <a:latin typeface="Cambria Math" charset="0"/>
                                </a:rPr>
                                <m:t>log</m:t>
                              </m:r>
                            </m:fName>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e>
                              </m:d>
                              <m:func>
                                <m:funcPr>
                                  <m:ctrlPr>
                                    <a:rPr lang="en-US" sz="2400" i="1">
                                      <a:solidFill>
                                        <a:schemeClr val="tx1">
                                          <a:lumMod val="75000"/>
                                          <a:lumOff val="25000"/>
                                        </a:schemeClr>
                                      </a:solidFill>
                                      <a:latin typeface="Cambria Math" charset="0"/>
                                    </a:rPr>
                                  </m:ctrlPr>
                                </m:funcPr>
                                <m:fName>
                                  <m:r>
                                    <m:rPr>
                                      <m:sty m:val="p"/>
                                    </m:rPr>
                                    <a:rPr lang="en-US" sz="2400">
                                      <a:solidFill>
                                        <a:schemeClr val="tx1">
                                          <a:lumMod val="75000"/>
                                          <a:lumOff val="25000"/>
                                        </a:schemeClr>
                                      </a:solidFill>
                                      <a:latin typeface="Cambria Math" charset="0"/>
                                    </a:rPr>
                                    <m:t>log</m:t>
                                  </m:r>
                                </m:fName>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func>
                            </m:e>
                          </m:func>
                        </m:e>
                      </m:nary>
                    </m:oMath>
                  </m:oMathPara>
                </a14:m>
                <a:endParaRPr lang="en-US" sz="2400" dirty="0">
                  <a:solidFill>
                    <a:schemeClr val="tx1">
                      <a:lumMod val="75000"/>
                      <a:lumOff val="25000"/>
                    </a:schemeClr>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875" y="2727659"/>
            <a:ext cx="6224906" cy="4149937"/>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38</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@Saturdays 8:00am EST by Pavlos Protopapas </a:t>
            </a:r>
            <a:r>
              <a:rPr lang="en-US" dirty="0" smtClean="0">
                <a:solidFill>
                  <a:srgbClr val="C00000"/>
                </a:solidFill>
              </a:rPr>
              <a:t>(check the schedule)</a:t>
            </a:r>
            <a:r>
              <a:rPr lang="en-US" dirty="0" smtClean="0"/>
              <a:t>: </a:t>
            </a:r>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@Sundays 8:00am 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901" y="1852482"/>
            <a:ext cx="6172198" cy="4114800"/>
          </a:xfr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pic>
        <p:nvPicPr>
          <p:cNvPr id="20"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62366" y="1389225"/>
            <a:ext cx="6172198" cy="4114800"/>
          </a:xfrm>
        </p:spPr>
      </p:pic>
      <p:sp>
        <p:nvSpPr>
          <p:cNvPr id="3" name="TextBox 2"/>
          <p:cNvSpPr txBox="1"/>
          <p:nvPr/>
        </p:nvSpPr>
        <p:spPr>
          <a:xfrm>
            <a:off x="7370751" y="1234551"/>
            <a:ext cx="281519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Choose W such as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7370751" y="1234551"/>
            <a:ext cx="281519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Choose W such as </a:t>
            </a:r>
            <a:endParaRPr lang="en-US" sz="2400" dirty="0">
              <a:solidFill>
                <a:schemeClr val="tx1">
                  <a:lumMod val="75000"/>
                  <a:lumOff val="25000"/>
                </a:schemeClr>
              </a:solidFill>
              <a:latin typeface="Karla" charset="0"/>
              <a:ea typeface="Karla" charset="0"/>
              <a:cs typeface="Karla" charset="0"/>
            </a:endParaRPr>
          </a:p>
        </p:txBody>
      </p:sp>
      <p:sp>
        <p:nvSpPr>
          <p:cNvPr id="7" name="Content Placeholder 6"/>
          <p:cNvSpPr>
            <a:spLocks noGrp="1"/>
          </p:cNvSpPr>
          <p:nvPr>
            <p:ph idx="1"/>
          </p:nvPr>
        </p:nvSpPr>
        <p:spPr/>
        <p:txBody>
          <a:bodyPr/>
          <a:lstStyle/>
          <a:p>
            <a:endParaRPr lang="en-US" dirty="0"/>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084" y="1402850"/>
            <a:ext cx="6131884" cy="4087923"/>
          </a:xfrm>
          <a:prstGeom prst="rect">
            <a:avLst/>
          </a:prstGeom>
        </p:spPr>
      </p:pic>
    </p:spTree>
    <p:extLst>
      <p:ext uri="{BB962C8B-B14F-4D97-AF65-F5344CB8AC3E}">
        <p14:creationId xmlns:p14="http://schemas.microsoft.com/office/powerpoint/2010/main" val="2821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114708"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114708"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63503"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90971"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78161"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78712"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b="1"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77105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coefficients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9090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	</a:t>
            </a:r>
            <a:endParaRPr lang="en-US" dirty="0"/>
          </a:p>
        </p:txBody>
      </p:sp>
      <p:sp>
        <p:nvSpPr>
          <p:cNvPr id="3" name="Content Placeholder 2"/>
          <p:cNvSpPr>
            <a:spLocks noGrp="1"/>
          </p:cNvSpPr>
          <p:nvPr>
            <p:ph idx="1"/>
          </p:nvPr>
        </p:nvSpPr>
        <p:spPr>
          <a:xfrm>
            <a:off x="820353" y="983807"/>
            <a:ext cx="10327008" cy="2111143"/>
          </a:xfrm>
        </p:spPr>
        <p:txBody>
          <a:bodyPr/>
          <a:lstStyle/>
          <a:p>
            <a:endParaRPr lang="en-US" dirty="0" smtClean="0"/>
          </a:p>
          <a:p>
            <a:pPr fontAlgn="base"/>
            <a:r>
              <a:rPr lang="en-US" b="1" dirty="0"/>
              <a:t>Pre-lecture reading assignment: </a:t>
            </a:r>
            <a:r>
              <a:rPr lang="en-US" dirty="0"/>
              <a:t> 10%</a:t>
            </a:r>
          </a:p>
          <a:p>
            <a:pPr fontAlgn="base"/>
            <a:r>
              <a:rPr lang="en-US" b="1" dirty="0"/>
              <a:t>Participation: </a:t>
            </a:r>
            <a:r>
              <a:rPr lang="en-US" dirty="0"/>
              <a:t>25%</a:t>
            </a:r>
          </a:p>
          <a:p>
            <a:pPr lvl="1" fontAlgn="base"/>
            <a:r>
              <a:rPr lang="en-US" dirty="0"/>
              <a:t>Piazza/Ed: 5%</a:t>
            </a:r>
          </a:p>
          <a:p>
            <a:pPr lvl="1" fontAlgn="base"/>
            <a:r>
              <a:rPr lang="en-US" dirty="0"/>
              <a:t>Lectures: 10%</a:t>
            </a:r>
          </a:p>
          <a:p>
            <a:pPr lvl="1" fontAlgn="base"/>
            <a:r>
              <a:rPr lang="en-US" dirty="0"/>
              <a:t>Labs: 10%</a:t>
            </a:r>
          </a:p>
          <a:p>
            <a:pPr fontAlgn="base"/>
            <a:r>
              <a:rPr lang="en-US" b="1" dirty="0"/>
              <a:t>Homework</a:t>
            </a:r>
            <a:r>
              <a:rPr lang="en-US" dirty="0"/>
              <a:t> : 35%</a:t>
            </a:r>
          </a:p>
          <a:p>
            <a:pPr lvl="1" fontAlgn="base"/>
            <a:r>
              <a:rPr lang="en-US" dirty="0"/>
              <a:t>HW1: Release week 4, due week 5</a:t>
            </a:r>
          </a:p>
          <a:p>
            <a:pPr lvl="1" fontAlgn="base"/>
            <a:r>
              <a:rPr lang="en-US" dirty="0"/>
              <a:t>HW2: Release week 5 due week 6</a:t>
            </a:r>
          </a:p>
          <a:p>
            <a:pPr fontAlgn="base"/>
            <a:r>
              <a:rPr lang="en-US" b="1" dirty="0"/>
              <a:t>Final Project</a:t>
            </a:r>
            <a:r>
              <a:rPr lang="en-US" dirty="0"/>
              <a:t> (release 6, due week 7?): 30%</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4388961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9660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7023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710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Estimate of the regression coefficients</a:t>
            </a:r>
            <a:r>
              <a:rPr lang="en-US"/>
              <a:t>:  </a:t>
            </a:r>
            <a:r>
              <a:rPr lang="en-US" smtClean="0"/>
              <a:t>gradient </a:t>
            </a:r>
            <a:r>
              <a:rPr lang="en-US" dirty="0"/>
              <a:t>d</a:t>
            </a:r>
            <a:r>
              <a:rPr lang="en-US" smtClean="0"/>
              <a:t>escent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smtClean="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smtClean="0">
                <a:solidFill>
                  <a:schemeClr val="tx1">
                    <a:lumMod val="75000"/>
                    <a:lumOff val="25000"/>
                  </a:schemeClr>
                </a:solidFill>
                <a:latin typeface="Karla" charset="0"/>
                <a:ea typeface="Karla" charset="0"/>
                <a:cs typeface="Karla" charset="0"/>
              </a:rPr>
              <a:t>Goto</a:t>
            </a:r>
            <a:r>
              <a:rPr lang="en-US" sz="2000" dirty="0" smtClean="0">
                <a:solidFill>
                  <a:schemeClr val="tx1">
                    <a:lumMod val="75000"/>
                    <a:lumOff val="25000"/>
                  </a:schemeClr>
                </a:solidFill>
                <a:latin typeface="Karla" charset="0"/>
                <a:ea typeface="Karla" charset="0"/>
                <a:cs typeface="Karla" charset="0"/>
              </a:rPr>
              <a:t> to #1 </a:t>
            </a:r>
            <a:endParaRPr lang="en-US" sz="2000" dirty="0">
              <a:solidFill>
                <a:schemeClr val="tx1">
                  <a:lumMod val="75000"/>
                  <a:lumOff val="25000"/>
                </a:schemeClr>
              </a:solidFill>
              <a:latin typeface="Karla" charset="0"/>
              <a:ea typeface="Karla" charset="0"/>
              <a:cs typeface="Karla" charset="0"/>
            </a:endParaRP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6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0" presetClass="path" presetSubtype="0" accel="50000" decel="50000" fill="hold" grpId="1" nodeType="withEffect">
                                  <p:stCondLst>
                                    <p:cond delay="500"/>
                                  </p:stCondLst>
                                  <p:childTnLst>
                                    <p:animMotion origin="layout" path="M 3.33333E-6 -2.22222E-6 L 0.03021 0.08496 " pathEditMode="relative" rAng="0" ptsTypes="AA">
                                      <p:cBhvr>
                                        <p:cTn id="34" dur="2000" fill="hold"/>
                                        <p:tgtEl>
                                          <p:spTgt spid="3"/>
                                        </p:tgtEl>
                                        <p:attrNameLst>
                                          <p:attrName>ppt_x</p:attrName>
                                          <p:attrName>ppt_y</p:attrName>
                                        </p:attrNameLst>
                                      </p:cBhvr>
                                      <p:rCtr x="1510" y="4236"/>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spTree>
    <p:extLst>
      <p:ext uri="{BB962C8B-B14F-4D97-AF65-F5344CB8AC3E}">
        <p14:creationId xmlns:p14="http://schemas.microsoft.com/office/powerpoint/2010/main" val="4950010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spTree>
    <p:extLst>
      <p:ext uri="{BB962C8B-B14F-4D97-AF65-F5344CB8AC3E}">
        <p14:creationId xmlns:p14="http://schemas.microsoft.com/office/powerpoint/2010/main" val="10377742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5435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58</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6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spTree>
    <p:extLst>
      <p:ext uri="{BB962C8B-B14F-4D97-AF65-F5344CB8AC3E}">
        <p14:creationId xmlns:p14="http://schemas.microsoft.com/office/powerpoint/2010/main" val="6221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	</a:t>
            </a:r>
            <a:endParaRPr lang="en-US" dirty="0"/>
          </a:p>
        </p:txBody>
      </p:sp>
      <p:sp>
        <p:nvSpPr>
          <p:cNvPr id="3" name="Content Placeholder 2"/>
          <p:cNvSpPr>
            <a:spLocks noGrp="1"/>
          </p:cNvSpPr>
          <p:nvPr>
            <p:ph idx="1"/>
          </p:nvPr>
        </p:nvSpPr>
        <p:spPr>
          <a:xfrm>
            <a:off x="820353" y="983807"/>
            <a:ext cx="10327008" cy="2111143"/>
          </a:xfrm>
        </p:spPr>
        <p:txBody>
          <a:bodyPr/>
          <a:lstStyle/>
          <a:p>
            <a:endParaRPr lang="en-US" dirty="0" smtClean="0"/>
          </a:p>
          <a:p>
            <a:r>
              <a:rPr lang="en-US" dirty="0" smtClean="0"/>
              <a:t>Two assignments:	</a:t>
            </a:r>
          </a:p>
          <a:p>
            <a:pPr marL="1200120" lvl="1" indent="-457200">
              <a:buFont typeface="+mj-lt"/>
              <a:buAutoNum type="arabicPeriod"/>
            </a:pPr>
            <a:r>
              <a:rPr lang="en-US" dirty="0" smtClean="0"/>
              <a:t>To be released Nov 2</a:t>
            </a:r>
            <a:r>
              <a:rPr lang="en-US" baseline="30000" dirty="0" smtClean="0"/>
              <a:t>nd</a:t>
            </a:r>
            <a:r>
              <a:rPr lang="en-US" dirty="0" smtClean="0"/>
              <a:t>  midnight, due on Nov 9</a:t>
            </a:r>
            <a:r>
              <a:rPr lang="en-US" baseline="30000" dirty="0" smtClean="0"/>
              <a:t>th</a:t>
            </a:r>
            <a:r>
              <a:rPr lang="en-US" dirty="0" smtClean="0"/>
              <a:t> midnight</a:t>
            </a:r>
            <a:endParaRPr lang="en-US" baseline="30000" dirty="0" smtClean="0"/>
          </a:p>
          <a:p>
            <a:pPr marL="1200120" lvl="1" indent="-457200">
              <a:buFont typeface="+mj-lt"/>
              <a:buAutoNum type="arabicPeriod"/>
            </a:pPr>
            <a:r>
              <a:rPr lang="en-US" dirty="0" smtClean="0"/>
              <a:t>To be released Nov 9</a:t>
            </a:r>
            <a:r>
              <a:rPr lang="en-US" baseline="30000" dirty="0" smtClean="0"/>
              <a:t>th</a:t>
            </a:r>
            <a:r>
              <a:rPr lang="en-US" dirty="0" smtClean="0"/>
              <a:t>  midnight,  due on Nov 16</a:t>
            </a:r>
            <a:r>
              <a:rPr lang="en-US" baseline="30000" dirty="0" smtClean="0"/>
              <a:t>th</a:t>
            </a:r>
            <a:r>
              <a:rPr lang="en-US" dirty="0" smtClean="0"/>
              <a:t> midnight</a:t>
            </a:r>
          </a:p>
          <a:p>
            <a:endParaRPr lang="en-US" dirty="0" smtClean="0"/>
          </a:p>
          <a:p>
            <a:r>
              <a:rPr lang="en-US" dirty="0" smtClean="0"/>
              <a:t>Final Project: </a:t>
            </a:r>
          </a:p>
          <a:p>
            <a:pPr marL="806450" indent="-806450"/>
            <a:r>
              <a:rPr lang="en-US" dirty="0"/>
              <a:t>	</a:t>
            </a:r>
            <a:r>
              <a:rPr lang="en-US" sz="2000" dirty="0" smtClean="0"/>
              <a:t>The </a:t>
            </a:r>
            <a:r>
              <a:rPr lang="en-US" sz="2000" dirty="0"/>
              <a:t>final project will be challenging! We will give you a problem </a:t>
            </a:r>
            <a:r>
              <a:rPr lang="en-US" sz="2000" dirty="0" smtClean="0"/>
              <a:t>and you should apply some innovative method besides the standard methods we have learned in class. You will have a chance to present your approach to us and the rest of the class. </a:t>
            </a:r>
            <a:endParaRPr lang="en-US" sz="2000" dirty="0"/>
          </a:p>
          <a:p>
            <a:endParaRPr lang="en-US" sz="2000" dirty="0"/>
          </a:p>
          <a:p>
            <a:r>
              <a:rPr lang="en-US" dirty="0" smtClean="0"/>
              <a:t> </a:t>
            </a:r>
          </a:p>
        </p:txBody>
      </p:sp>
      <p:sp>
        <p:nvSpPr>
          <p:cNvPr id="4" name="Slide Number Placeholder 3"/>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6634505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60</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539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61</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3079"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3009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9663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1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40943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65</a:t>
            </a:fld>
            <a:endParaRPr lang="en-US"/>
          </a:p>
        </p:txBody>
      </p:sp>
    </p:spTree>
    <p:extLst>
      <p:ext uri="{BB962C8B-B14F-4D97-AF65-F5344CB8AC3E}">
        <p14:creationId xmlns:p14="http://schemas.microsoft.com/office/powerpoint/2010/main" val="13007215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22953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67</a:t>
            </a:fld>
            <a:endParaRPr lang="en-US"/>
          </a:p>
        </p:txBody>
      </p:sp>
    </p:spTree>
    <p:extLst>
      <p:ext uri="{BB962C8B-B14F-4D97-AF65-F5344CB8AC3E}">
        <p14:creationId xmlns:p14="http://schemas.microsoft.com/office/powerpoint/2010/main" val="16838158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3538437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940112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a:extLst>
              <a:ext uri="{FF2B5EF4-FFF2-40B4-BE49-F238E27FC236}">
                <a16:creationId xmlns="" xmlns:a16="http://schemas.microsoft.com/office/drawing/2014/main"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spTree>
    <p:extLst>
      <p:ext uri="{BB962C8B-B14F-4D97-AF65-F5344CB8AC3E}">
        <p14:creationId xmlns:p14="http://schemas.microsoft.com/office/powerpoint/2010/main" val="9170950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71</a:t>
            </a:fld>
            <a:endParaRPr lang="en-US"/>
          </a:p>
        </p:txBody>
      </p:sp>
    </p:spTree>
    <p:extLst>
      <p:ext uri="{BB962C8B-B14F-4D97-AF65-F5344CB8AC3E}">
        <p14:creationId xmlns:p14="http://schemas.microsoft.com/office/powerpoint/2010/main" val="11269926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20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2205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94270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90606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89135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8902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1559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0453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8</a:t>
            </a:fld>
            <a:endParaRPr lang="en-US"/>
          </a:p>
        </p:txBody>
      </p:sp>
      <p:pic>
        <p:nvPicPr>
          <p:cNvPr id="5" name="Picture 4">
            <a:extLst>
              <a:ext uri="{FF2B5EF4-FFF2-40B4-BE49-F238E27FC236}">
                <a16:creationId xmlns="" xmlns:a16="http://schemas.microsoft.com/office/drawing/2014/main"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28024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99549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82</a:t>
            </a:fld>
            <a:endParaRPr lang="en-US"/>
          </a:p>
        </p:txBody>
      </p:sp>
    </p:spTree>
    <p:extLst>
      <p:ext uri="{BB962C8B-B14F-4D97-AF65-F5344CB8AC3E}">
        <p14:creationId xmlns:p14="http://schemas.microsoft.com/office/powerpoint/2010/main" val="20925798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83</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573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84</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a:t>
            </a:r>
            <a:r>
              <a:rPr lang="en-US" sz="2400" dirty="0" smtClean="0">
                <a:solidFill>
                  <a:schemeClr val="tx1">
                    <a:lumMod val="75000"/>
                    <a:lumOff val="25000"/>
                  </a:schemeClr>
                </a:solidFill>
                <a:latin typeface="Karla" charset="0"/>
                <a:ea typeface="Karla" charset="0"/>
                <a:cs typeface="Karla" charset="0"/>
              </a:rPr>
              <a:t>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for the derivatives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372614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85</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we can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changed,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534835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86</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29145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87</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81090699"/>
                  </p:ext>
                </p:extLst>
              </p:nvPr>
            </p:nvGraphicFramePr>
            <p:xfrm>
              <a:off x="1103025" y="983807"/>
              <a:ext cx="9356087" cy="503863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76471"/>
                          </a:stretch>
                        </a:blipFill>
                      </a:tcPr>
                    </a:tc>
                  </a:tr>
                  <a:tr h="514712">
                    <a:tc>
                      <a:txBody>
                        <a:bodyPr/>
                        <a:lstStyle/>
                        <a:p>
                          <a:endParaRPr lang="en-US"/>
                        </a:p>
                      </a:txBody>
                      <a:tcPr anchor="ctr">
                        <a:blipFill rotWithShape="0">
                          <a:blip r:embed="rId2"/>
                          <a:stretch>
                            <a:fillRect l="-241" t="-102353" r="-271084" b="-776471"/>
                          </a:stretch>
                        </a:blipFill>
                      </a:tcPr>
                    </a:tc>
                    <a:tc>
                      <a:txBody>
                        <a:bodyPr/>
                        <a:lstStyle/>
                        <a:p>
                          <a:endParaRPr lang="en-US"/>
                        </a:p>
                      </a:txBody>
                      <a:tcPr>
                        <a:blipFill rotWithShape="0">
                          <a:blip r:embed="rId2"/>
                          <a:stretch>
                            <a:fillRect l="-179310" t="-102353" r="-384914" b="-776471"/>
                          </a:stretch>
                        </a:blipFill>
                      </a:tcPr>
                    </a:tc>
                    <a:tc>
                      <a:txBody>
                        <a:bodyPr/>
                        <a:lstStyle/>
                        <a:p>
                          <a:endParaRPr lang="en-US"/>
                        </a:p>
                      </a:txBody>
                      <a:tcPr anchor="ctr">
                        <a:blipFill rotWithShape="0">
                          <a:blip r:embed="rId2"/>
                          <a:stretch>
                            <a:fillRect l="-218919" t="-102353" r="-201689" b="-77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633333"/>
                          </a:stretch>
                        </a:blipFill>
                      </a:tcPr>
                    </a:tc>
                    <a:tc>
                      <a:txBody>
                        <a:bodyPr/>
                        <a:lstStyle/>
                        <a:p>
                          <a:endParaRPr lang="en-US"/>
                        </a:p>
                      </a:txBody>
                      <a:tcPr>
                        <a:blipFill rotWithShape="0">
                          <a:blip r:embed="rId2"/>
                          <a:stretch>
                            <a:fillRect l="-179310" t="-191111" r="-384914" b="-633333"/>
                          </a:stretch>
                        </a:blipFill>
                      </a:tcPr>
                    </a:tc>
                    <a:tc>
                      <a:txBody>
                        <a:bodyPr/>
                        <a:lstStyle/>
                        <a:p>
                          <a:endParaRPr lang="en-US"/>
                        </a:p>
                      </a:txBody>
                      <a:tcPr anchor="ctr">
                        <a:blipFill rotWithShape="0">
                          <a:blip r:embed="rId2"/>
                          <a:stretch>
                            <a:fillRect l="-218919" t="-191111" r="-201689" b="-633333"/>
                          </a:stretch>
                        </a:blipFill>
                      </a:tcPr>
                    </a:tc>
                    <a:tc>
                      <a:txBody>
                        <a:bodyPr/>
                        <a:lstStyle/>
                        <a:p>
                          <a:endParaRPr lang="en-US"/>
                        </a:p>
                      </a:txBody>
                      <a:tcPr anchor="ctr">
                        <a:blipFill rotWithShape="0">
                          <a:blip r:embed="rId2"/>
                          <a:stretch>
                            <a:fillRect l="-317845" t="-191111" r="-101010" b="-633333"/>
                          </a:stretch>
                        </a:blipFill>
                      </a:tcPr>
                    </a:tc>
                    <a:tc>
                      <a:txBody>
                        <a:bodyPr/>
                        <a:lstStyle/>
                        <a:p>
                          <a:endParaRPr lang="en-US"/>
                        </a:p>
                      </a:txBody>
                      <a:tcPr anchor="ctr">
                        <a:blipFill rotWithShape="0">
                          <a:blip r:embed="rId2"/>
                          <a:stretch>
                            <a:fillRect l="-419257" t="-191111" r="-1351" b="-633333"/>
                          </a:stretch>
                        </a:blipFill>
                      </a:tcPr>
                    </a:tc>
                  </a:tr>
                  <a:tr h="551246">
                    <a:tc>
                      <a:txBody>
                        <a:bodyPr/>
                        <a:lstStyle/>
                        <a:p>
                          <a:endParaRPr lang="en-US"/>
                        </a:p>
                      </a:txBody>
                      <a:tcPr anchor="ctr">
                        <a:blipFill rotWithShape="0">
                          <a:blip r:embed="rId2"/>
                          <a:stretch>
                            <a:fillRect l="-241" t="-291111" r="-271084" b="-533333"/>
                          </a:stretch>
                        </a:blipFill>
                      </a:tcPr>
                    </a:tc>
                    <a:tc>
                      <a:txBody>
                        <a:bodyPr/>
                        <a:lstStyle/>
                        <a:p>
                          <a:endParaRPr lang="en-US"/>
                        </a:p>
                      </a:txBody>
                      <a:tcPr>
                        <a:blipFill rotWithShape="0">
                          <a:blip r:embed="rId2"/>
                          <a:stretch>
                            <a:fillRect l="-179310" t="-291111" r="-384914" b="-533333"/>
                          </a:stretch>
                        </a:blipFill>
                      </a:tcPr>
                    </a:tc>
                    <a:tc>
                      <a:txBody>
                        <a:bodyPr/>
                        <a:lstStyle/>
                        <a:p>
                          <a:endParaRPr lang="en-US"/>
                        </a:p>
                      </a:txBody>
                      <a:tcPr anchor="ctr">
                        <a:blipFill rotWithShape="0">
                          <a:blip r:embed="rId2"/>
                          <a:stretch>
                            <a:fillRect l="-218919" t="-291111" r="-201689" b="-53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533333"/>
                          </a:stretch>
                        </a:blipFill>
                      </a:tcPr>
                    </a:tc>
                  </a:tr>
                  <a:tr h="633993">
                    <a:tc>
                      <a:txBody>
                        <a:bodyPr/>
                        <a:lstStyle/>
                        <a:p>
                          <a:endParaRPr lang="en-US"/>
                        </a:p>
                      </a:txBody>
                      <a:tcPr anchor="ctr">
                        <a:blipFill rotWithShape="0">
                          <a:blip r:embed="rId2"/>
                          <a:stretch>
                            <a:fillRect l="-241" t="-335238" r="-271084" b="-357143"/>
                          </a:stretch>
                        </a:blipFill>
                      </a:tcPr>
                    </a:tc>
                    <a:tc>
                      <a:txBody>
                        <a:bodyPr/>
                        <a:lstStyle/>
                        <a:p>
                          <a:endParaRPr lang="en-US"/>
                        </a:p>
                      </a:txBody>
                      <a:tcPr>
                        <a:blipFill rotWithShape="0">
                          <a:blip r:embed="rId2"/>
                          <a:stretch>
                            <a:fillRect l="-179310" t="-335238" r="-384914" b="-357143"/>
                          </a:stretch>
                        </a:blipFill>
                      </a:tcPr>
                    </a:tc>
                    <a:tc>
                      <a:txBody>
                        <a:bodyPr/>
                        <a:lstStyle/>
                        <a:p>
                          <a:endParaRPr lang="en-US"/>
                        </a:p>
                      </a:txBody>
                      <a:tcPr anchor="ctr">
                        <a:blipFill rotWithShape="0">
                          <a:blip r:embed="rId2"/>
                          <a:stretch>
                            <a:fillRect l="-218919" t="-335238" r="-201689" b="-357143"/>
                          </a:stretch>
                        </a:blipFill>
                      </a:tcPr>
                    </a:tc>
                    <a:tc>
                      <a:txBody>
                        <a:bodyPr/>
                        <a:lstStyle/>
                        <a:p>
                          <a:endParaRPr lang="en-US"/>
                        </a:p>
                      </a:txBody>
                      <a:tcPr anchor="ctr">
                        <a:blipFill rotWithShape="0">
                          <a:blip r:embed="rId2"/>
                          <a:stretch>
                            <a:fillRect l="-317845" t="-335238" r="-101010" b="-357143"/>
                          </a:stretch>
                        </a:blipFill>
                      </a:tcPr>
                    </a:tc>
                    <a:tc>
                      <a:txBody>
                        <a:bodyPr/>
                        <a:lstStyle/>
                        <a:p>
                          <a:endParaRPr lang="en-US"/>
                        </a:p>
                      </a:txBody>
                      <a:tcPr anchor="ctr">
                        <a:blipFill rotWithShape="0">
                          <a:blip r:embed="rId2"/>
                          <a:stretch>
                            <a:fillRect l="-419257" t="-335238" r="-1351" b="-357143"/>
                          </a:stretch>
                        </a:blipFill>
                      </a:tcPr>
                    </a:tc>
                  </a:tr>
                  <a:tr h="726313">
                    <a:tc>
                      <a:txBody>
                        <a:bodyPr/>
                        <a:lstStyle/>
                        <a:p>
                          <a:endParaRPr lang="en-US"/>
                        </a:p>
                      </a:txBody>
                      <a:tcPr anchor="ctr">
                        <a:blipFill rotWithShape="0">
                          <a:blip r:embed="rId2"/>
                          <a:stretch>
                            <a:fillRect l="-241" t="-384034" r="-271084" b="-215126"/>
                          </a:stretch>
                        </a:blipFill>
                      </a:tcPr>
                    </a:tc>
                    <a:tc>
                      <a:txBody>
                        <a:bodyPr/>
                        <a:lstStyle/>
                        <a:p>
                          <a:endParaRPr lang="en-US"/>
                        </a:p>
                      </a:txBody>
                      <a:tcPr>
                        <a:blipFill rotWithShape="0">
                          <a:blip r:embed="rId2"/>
                          <a:stretch>
                            <a:fillRect l="-179310" t="-384034" r="-384914" b="-215126"/>
                          </a:stretch>
                        </a:blipFill>
                      </a:tcPr>
                    </a:tc>
                    <a:tc>
                      <a:txBody>
                        <a:bodyPr/>
                        <a:lstStyle/>
                        <a:p>
                          <a:endParaRPr lang="en-US"/>
                        </a:p>
                      </a:txBody>
                      <a:tcPr anchor="ctr">
                        <a:blipFill rotWithShape="0">
                          <a:blip r:embed="rId2"/>
                          <a:stretch>
                            <a:fillRect l="-218919" t="-384034" r="-201689" b="-215126"/>
                          </a:stretch>
                        </a:blipFill>
                      </a:tcPr>
                    </a:tc>
                    <a:tc>
                      <a:txBody>
                        <a:bodyPr/>
                        <a:lstStyle/>
                        <a:p>
                          <a:endParaRPr lang="en-US"/>
                        </a:p>
                      </a:txBody>
                      <a:tcPr anchor="ctr">
                        <a:blipFill rotWithShape="0">
                          <a:blip r:embed="rId2"/>
                          <a:stretch>
                            <a:fillRect l="-317845" t="-384034" r="-101010" b="-215126"/>
                          </a:stretch>
                        </a:blipFill>
                      </a:tcPr>
                    </a:tc>
                    <a:tc>
                      <a:txBody>
                        <a:bodyPr/>
                        <a:lstStyle/>
                        <a:p>
                          <a:endParaRPr lang="en-US"/>
                        </a:p>
                      </a:txBody>
                      <a:tcPr anchor="ctr">
                        <a:blipFill rotWithShape="0">
                          <a:blip r:embed="rId2"/>
                          <a:stretch>
                            <a:fillRect l="-419257" t="-384034" r="-1351" b="-215126"/>
                          </a:stretch>
                        </a:blipFill>
                      </a:tcPr>
                    </a:tc>
                  </a:tr>
                  <a:tr h="552234">
                    <a:tc>
                      <a:txBody>
                        <a:bodyPr/>
                        <a:lstStyle/>
                        <a:p>
                          <a:endParaRPr lang="en-US"/>
                        </a:p>
                      </a:txBody>
                      <a:tcPr anchor="ctr">
                        <a:blipFill rotWithShape="0">
                          <a:blip r:embed="rId2"/>
                          <a:stretch>
                            <a:fillRect l="-241" t="-640000" r="-271084" b="-184444"/>
                          </a:stretch>
                        </a:blipFill>
                      </a:tcPr>
                    </a:tc>
                    <a:tc>
                      <a:txBody>
                        <a:bodyPr/>
                        <a:lstStyle/>
                        <a:p>
                          <a:endParaRPr lang="en-US"/>
                        </a:p>
                      </a:txBody>
                      <a:tcPr>
                        <a:blipFill rotWithShape="0">
                          <a:blip r:embed="rId2"/>
                          <a:stretch>
                            <a:fillRect l="-179310" t="-640000" r="-384914" b="-184444"/>
                          </a:stretch>
                        </a:blipFill>
                      </a:tcPr>
                    </a:tc>
                    <a:tc>
                      <a:txBody>
                        <a:bodyPr/>
                        <a:lstStyle/>
                        <a:p>
                          <a:endParaRPr lang="en-US"/>
                        </a:p>
                      </a:txBody>
                      <a:tcPr anchor="ctr">
                        <a:blipFill rotWithShape="0">
                          <a:blip r:embed="rId2"/>
                          <a:stretch>
                            <a:fillRect l="-218919" t="-640000" r="-201689" b="-184444"/>
                          </a:stretch>
                        </a:blipFill>
                      </a:tcPr>
                    </a:tc>
                    <a:tc>
                      <a:txBody>
                        <a:bodyPr/>
                        <a:lstStyle/>
                        <a:p>
                          <a:endParaRPr lang="en-US"/>
                        </a:p>
                      </a:txBody>
                      <a:tcPr anchor="ctr">
                        <a:blipFill rotWithShape="0">
                          <a:blip r:embed="rId2"/>
                          <a:stretch>
                            <a:fillRect l="-317845" t="-640000" r="-101010" b="-184444"/>
                          </a:stretch>
                        </a:blipFill>
                      </a:tcPr>
                    </a:tc>
                    <a:tc>
                      <a:txBody>
                        <a:bodyPr/>
                        <a:lstStyle/>
                        <a:p>
                          <a:endParaRPr lang="en-US"/>
                        </a:p>
                      </a:txBody>
                      <a:tcPr anchor="ctr">
                        <a:blipFill rotWithShape="0">
                          <a:blip r:embed="rId2"/>
                          <a:stretch>
                            <a:fillRect l="-419257" t="-640000" r="-1351" b="-184444"/>
                          </a:stretch>
                        </a:blipFill>
                      </a:tcPr>
                    </a:tc>
                  </a:tr>
                  <a:tr h="990727">
                    <a:tc>
                      <a:txBody>
                        <a:bodyPr/>
                        <a:lstStyle/>
                        <a:p>
                          <a:endParaRPr lang="en-US"/>
                        </a:p>
                      </a:txBody>
                      <a:tcPr anchor="ctr">
                        <a:blipFill rotWithShape="0">
                          <a:blip r:embed="rId2"/>
                          <a:stretch>
                            <a:fillRect l="-241" t="-408589" r="-271084" b="-1840"/>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408589" r="-101010" b="-184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1254660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88</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b="0" i="1" smtClean="0">
                                        <a:latin typeface="Cambria Math" charset="0"/>
                                      </a:rPr>
                                      <m:t>𝜕</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b="0" i="1" smtClean="0">
                                        <a:latin typeface="Cambria Math" charset="0"/>
                                      </a:rPr>
                                      <m:t>𝜕</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20261757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89</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charset="0"/>
                                      </a:rPr>
                                    </m:ctrlPr>
                                  </m:sSupPr>
                                  <m:e>
                                    <m:r>
                                      <a:rPr lang="en-US" sz="1700" b="0" i="1" smtClean="0">
                                        <a:latin typeface="Cambria Math" charset="0"/>
                                      </a:rPr>
                                      <m:t>𝑒</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derx2(x):</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charset="0"/>
                                      </a:rPr>
                                    </m:ctrlPr>
                                  </m:fPr>
                                  <m:num>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charset="0"/>
                                      </a:rPr>
                                    </m:ctrlPr>
                                  </m:fPr>
                                  <m:num>
                                    <m:r>
                                      <a:rPr lang="en-US" sz="1700">
                                        <a:latin typeface="Cambria Math" charset="0"/>
                                      </a:rPr>
                                      <m:t>1</m:t>
                                    </m:r>
                                  </m:num>
                                  <m:den>
                                    <m:sSub>
                                      <m:sSubPr>
                                        <m:ctrlPr>
                                          <a:rPr lang="en-US" sz="1700" i="1">
                                            <a:latin typeface="Cambria Math" charset="0"/>
                                          </a:rPr>
                                        </m:ctrlPr>
                                      </m:sSubPr>
                                      <m:e>
                                        <m:r>
                                          <a:rPr lang="en-US" sz="1700">
                                            <a:latin typeface="Cambria Math" charset="0"/>
                                          </a:rPr>
                                          <m:t>𝜉</m:t>
                                        </m:r>
                                      </m:e>
                                      <m:sub>
                                        <m:r>
                                          <a:rPr lang="en-US" sz="1700">
                                            <a:latin typeface="Cambria Math" charset="0"/>
                                          </a:rPr>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Sup>
                                      <m:sSubSupPr>
                                        <m:ctrlPr>
                                          <a:rPr lang="en-US" sz="1700" i="1" smtClean="0">
                                            <a:latin typeface="Cambria Math"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derx4(x):</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charset="0"/>
                                      </a:rPr>
                                    </m:ctrlPr>
                                  </m:funcPr>
                                  <m:fName>
                                    <m:r>
                                      <m:rPr>
                                        <m:sty m:val="p"/>
                                      </m:rPr>
                                      <a:rPr lang="en-US" sz="1700" smtClean="0">
                                        <a:latin typeface="Cambria Math" charset="0"/>
                                      </a:rPr>
                                      <m:t>log</m:t>
                                    </m:r>
                                  </m:fName>
                                  <m:e>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charset="0"/>
                                      </a:rPr>
                                    </m:ctrlPr>
                                  </m:fPr>
                                  <m:num>
                                    <m:r>
                                      <a:rPr lang="en-US" sz="1700" smtClean="0">
                                        <a:latin typeface="Cambria Math" charset="0"/>
                                      </a:rPr>
                                      <m:t>1</m:t>
                                    </m:r>
                                  </m:num>
                                  <m:den>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derx5(x)</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287320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smtClean="0"/>
              <a:t>1. We specify the network structure </a:t>
            </a:r>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90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2. We create the computational graph </a:t>
            </a:r>
            <a:r>
              <a:rPr lang="mr-IN" dirty="0" smtClean="0"/>
              <a:t>…</a:t>
            </a:r>
            <a:r>
              <a:rPr lang="en-US" dirty="0" smtClean="0"/>
              <a:t> </a:t>
            </a:r>
          </a:p>
          <a:p>
            <a:endParaRPr lang="en-US" dirty="0"/>
          </a:p>
          <a:p>
            <a:r>
              <a:rPr lang="en-US" dirty="0" smtClean="0"/>
              <a:t>	What is computational graph?</a:t>
            </a:r>
          </a:p>
        </p:txBody>
      </p:sp>
    </p:spTree>
    <p:extLst>
      <p:ext uri="{BB962C8B-B14F-4D97-AF65-F5344CB8AC3E}">
        <p14:creationId xmlns:p14="http://schemas.microsoft.com/office/powerpoint/2010/main" val="15385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build="allAtOnce"/>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91</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8965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92</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smtClean="0"/>
              <a:t>We create the computational graph. </a:t>
            </a:r>
          </a:p>
          <a:p>
            <a:pPr marL="342900" indent="-342900">
              <a:buFont typeface="Arial" charset="0"/>
              <a:buChar char="•"/>
            </a:pPr>
            <a:r>
              <a:rPr lang="en-US" dirty="0" smtClean="0"/>
              <a:t>At each node of the graph we build two functions: the evaluation of the variable and its partial derivative with respect to the previous variable (as shown in the table 3 slides back) </a:t>
            </a:r>
          </a:p>
          <a:p>
            <a:pPr marL="342900" indent="-342900">
              <a:buFont typeface="Arial" charset="0"/>
              <a:buChar char="•"/>
            </a:pPr>
            <a:r>
              <a:rPr lang="en-US" dirty="0" smtClean="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smtClean="0"/>
          </a:p>
        </p:txBody>
      </p:sp>
    </p:spTree>
    <p:extLst>
      <p:ext uri="{BB962C8B-B14F-4D97-AF65-F5344CB8AC3E}">
        <p14:creationId xmlns:p14="http://schemas.microsoft.com/office/powerpoint/2010/main" val="20417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93</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9262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94</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2F9A2F20-E2B9-3242-B314-6A736F3AB7A9}" type="mathplaceholder">
                                  <a:rPr lang="en-US" sz="1400" i="1" smtClean="0">
                                    <a:latin typeface="Cambria Math" charset="0"/>
                                  </a:rPr>
                                  <a:t>Type equation here.</a:t>
                                </a:fld>
                              </m:oMath>
                            </m:oMathPara>
                          </a14:m>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smtClean="0">
                <a:latin typeface="Karla" charset="0"/>
                <a:ea typeface="Karla" charset="0"/>
                <a:cs typeface="Karla" charset="0"/>
              </a:rPr>
              <a:t>Store all </a:t>
            </a:r>
            <a:r>
              <a:rPr lang="en-US" sz="2400" smtClean="0">
                <a:latin typeface="Karla" charset="0"/>
                <a:ea typeface="Karla" charset="0"/>
                <a:cs typeface="Karla" charset="0"/>
              </a:rPr>
              <a:t>these values</a:t>
            </a:r>
            <a:endParaRPr lang="en-US" sz="2400">
              <a:latin typeface="Karla" charset="0"/>
              <a:ea typeface="Karla" charset="0"/>
              <a:cs typeface="Karla" charset="0"/>
            </a:endParaRP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76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23742</TotalTime>
  <Words>7709</Words>
  <Application>Microsoft Macintosh PowerPoint</Application>
  <PresentationFormat>Widescreen</PresentationFormat>
  <Paragraphs>1090</Paragraphs>
  <Slides>94</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4" baseType="lpstr">
      <vt:lpstr>Calibri</vt:lpstr>
      <vt:lpstr>Cambria Math</vt:lpstr>
      <vt:lpstr>Courier New</vt:lpstr>
      <vt:lpstr>Karla</vt:lpstr>
      <vt:lpstr>Mangal</vt:lpstr>
      <vt:lpstr>Open Sans</vt:lpstr>
      <vt:lpstr>Wingdings</vt:lpstr>
      <vt:lpstr>Arial</vt:lpstr>
      <vt:lpstr>GEC_template</vt:lpstr>
      <vt:lpstr>Equation</vt:lpstr>
      <vt:lpstr>Lecture 1:  Perceptron and Back Propagation</vt:lpstr>
      <vt:lpstr>Outline</vt:lpstr>
      <vt:lpstr>Outline</vt:lpstr>
      <vt:lpstr>Schedule  </vt:lpstr>
      <vt:lpstr>Assignments </vt:lpstr>
      <vt:lpstr>Assignments </vt:lpstr>
      <vt:lpstr>Who</vt:lpstr>
      <vt:lpstr>Who</vt:lpstr>
      <vt:lpstr>Policies </vt:lpstr>
      <vt:lpstr>Policies </vt:lpstr>
      <vt:lpstr>Policies </vt:lpstr>
      <vt:lpstr>Policies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Classification and Logistic Regression</vt:lpstr>
      <vt:lpstr>Regression and Classification</vt:lpstr>
      <vt:lpstr>Typical Classification Examples</vt:lpstr>
      <vt:lpstr>Data: Response vs. Predictor Variables</vt:lpstr>
      <vt:lpstr>Response vs. Predictor Variables</vt:lpstr>
      <vt:lpstr>Heart Data</vt:lpstr>
      <vt:lpstr>Heart Data</vt:lpstr>
      <vt:lpstr>Logistic Regression</vt:lpstr>
      <vt:lpstr>Heart Data: logistic estimation</vt:lpstr>
      <vt:lpstr>Logistic Regression</vt:lpstr>
      <vt:lpstr>Logistic Regression</vt:lpstr>
      <vt:lpstr>Logistic Regression</vt:lpstr>
      <vt:lpstr>Logistic Regression</vt:lpstr>
      <vt:lpstr>Estimating the coefficients for Logistic Regression </vt:lpstr>
      <vt:lpstr>Logistic Regression Revisited</vt:lpstr>
      <vt:lpstr>Build our first ANN</vt:lpstr>
      <vt:lpstr>Build our first ANN</vt:lpstr>
      <vt:lpstr>Example Using Heart Data</vt:lpstr>
      <vt:lpstr>Example Using Heart Data</vt:lpstr>
      <vt:lpstr>Example Using Heart Data</vt:lpstr>
      <vt:lpstr>Example</vt:lpstr>
      <vt:lpstr>Pavlos game #232</vt:lpstr>
      <vt:lpstr>Pavlos game #232</vt:lpstr>
      <vt:lpstr>Pavlos game #232</vt:lpstr>
      <vt:lpstr>Outline</vt:lpstr>
      <vt:lpstr>Learning the coefficients</vt:lpstr>
      <vt:lpstr>But what is the idea? </vt:lpstr>
      <vt:lpstr>But what is the idea? </vt:lpstr>
      <vt:lpstr>But what is the idea? </vt:lpstr>
      <vt:lpstr>Minimizing the Loss function</vt:lpstr>
      <vt:lpstr>Estimate of the regression coefficients:  gradient descent </vt:lpstr>
      <vt:lpstr>Minimization of the Loss Function </vt:lpstr>
      <vt:lpstr>Minimization of the Loss Function </vt:lpstr>
      <vt:lpstr>Let’s play the Pavlos game</vt:lpstr>
      <vt:lpstr>Gradient Descent </vt:lpstr>
      <vt:lpstr>Considerations </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231</cp:revision>
  <cp:lastPrinted>2019-10-19T11:34:02Z</cp:lastPrinted>
  <dcterms:created xsi:type="dcterms:W3CDTF">2018-07-15T23:20:29Z</dcterms:created>
  <dcterms:modified xsi:type="dcterms:W3CDTF">2019-10-19T12:42:20Z</dcterms:modified>
</cp:coreProperties>
</file>